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54" r:id="rId3"/>
  </p:sldMasterIdLst>
  <p:notesMasterIdLst>
    <p:notesMasterId r:id="rId14"/>
  </p:notesMasterIdLst>
  <p:sldIdLst>
    <p:sldId id="259" r:id="rId4"/>
    <p:sldId id="271" r:id="rId5"/>
    <p:sldId id="272" r:id="rId6"/>
    <p:sldId id="276" r:id="rId7"/>
    <p:sldId id="277" r:id="rId8"/>
    <p:sldId id="278" r:id="rId9"/>
    <p:sldId id="279" r:id="rId10"/>
    <p:sldId id="273" r:id="rId11"/>
    <p:sldId id="280" r:id="rId12"/>
    <p:sldId id="264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5F00"/>
    <a:srgbClr val="4BBBB4"/>
    <a:srgbClr val="CCFF66"/>
    <a:srgbClr val="FFCC66"/>
    <a:srgbClr val="66FF33"/>
    <a:srgbClr val="F6AC2D"/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96" autoAdjust="0"/>
    <p:restoredTop sz="71687" autoAdjust="0"/>
  </p:normalViewPr>
  <p:slideViewPr>
    <p:cSldViewPr snapToGrid="0">
      <p:cViewPr varScale="1">
        <p:scale>
          <a:sx n="69" d="100"/>
          <a:sy n="69" d="100"/>
        </p:scale>
        <p:origin x="156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0BF5C-EE6A-4A7D-9CDD-091D16427105}" type="datetimeFigureOut">
              <a:rPr lang="zh-CN" altLang="en-US" smtClean="0"/>
              <a:t>16/8/9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CBFA34-178E-4917-85EF-97EDFECEC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279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www.processon.com</a:t>
            </a:r>
            <a:r>
              <a:rPr kumimoji="1" lang="en-US" altLang="zh-CN" dirty="0"/>
              <a:t>/view/link/56d3b2e7e4b0f9ea1683e1e5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FA34-178E-4917-85EF-97EDFECEC07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647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www.processon.com</a:t>
            </a:r>
            <a:r>
              <a:rPr kumimoji="1" lang="en-US" altLang="zh-CN" dirty="0"/>
              <a:t>/view/link/5799ab53e4b0e645bc57b0ef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FA34-178E-4917-85EF-97EDFECEC07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359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FA34-178E-4917-85EF-97EDFECEC07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5994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FA34-178E-4917-85EF-97EDFECEC07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176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FA34-178E-4917-85EF-97EDFECEC07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264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www.processon.com</a:t>
            </a:r>
            <a:r>
              <a:rPr kumimoji="1" lang="en-US" altLang="zh-CN" dirty="0"/>
              <a:t>/view/link/579866a6e4b0636f3aa420e4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之前有考虑过直接使用研发的 </a:t>
            </a:r>
            <a:r>
              <a:rPr kumimoji="1" lang="en-US" altLang="zh-CN" dirty="0"/>
              <a:t>ES</a:t>
            </a:r>
            <a:r>
              <a:rPr kumimoji="1" lang="zh-CN" altLang="en-US" dirty="0"/>
              <a:t> 服务</a:t>
            </a:r>
            <a:r>
              <a:rPr kumimoji="1" lang="en-US" altLang="zh-CN" dirty="0"/>
              <a:t>,</a:t>
            </a:r>
            <a:r>
              <a:rPr kumimoji="1" lang="zh-CN" altLang="en-US" baseline="0" dirty="0"/>
              <a:t> 当时由于我们数据的特殊性</a:t>
            </a:r>
            <a:r>
              <a:rPr kumimoji="1" lang="en-US" altLang="zh-CN" baseline="0" dirty="0"/>
              <a:t>,</a:t>
            </a:r>
            <a:r>
              <a:rPr kumimoji="1" lang="zh-CN" altLang="en-US" baseline="0" dirty="0"/>
              <a:t> 需要连接 </a:t>
            </a:r>
            <a:r>
              <a:rPr kumimoji="1" lang="en-US" altLang="zh-CN" baseline="0" dirty="0"/>
              <a:t>Hive</a:t>
            </a:r>
            <a:r>
              <a:rPr kumimoji="1" lang="zh-CN" altLang="en-US" baseline="0" dirty="0"/>
              <a:t> 数据仓库和 </a:t>
            </a:r>
            <a:r>
              <a:rPr kumimoji="1" lang="en-US" altLang="zh-CN" baseline="0" dirty="0" err="1"/>
              <a:t>Mysql</a:t>
            </a:r>
            <a:r>
              <a:rPr kumimoji="1" lang="zh-CN" altLang="en-US" baseline="0" dirty="0"/>
              <a:t> 的数据源</a:t>
            </a:r>
            <a:r>
              <a:rPr kumimoji="1" lang="en-US" altLang="zh-CN" baseline="0" dirty="0"/>
              <a:t>,</a:t>
            </a:r>
            <a:r>
              <a:rPr kumimoji="1" lang="zh-CN" altLang="en-US" baseline="0" dirty="0"/>
              <a:t>  我们会在一个时间节点进行大量数据数据加载操作</a:t>
            </a:r>
            <a:r>
              <a:rPr kumimoji="1" lang="en-US" altLang="zh-CN" baseline="0" dirty="0"/>
              <a:t>,</a:t>
            </a:r>
            <a:r>
              <a:rPr kumimoji="1" lang="zh-CN" altLang="en-US" baseline="0" dirty="0"/>
              <a:t> 这样会影响到研发的 </a:t>
            </a:r>
            <a:r>
              <a:rPr kumimoji="1" lang="en-US" altLang="zh-CN" baseline="0" dirty="0"/>
              <a:t>ES</a:t>
            </a:r>
            <a:r>
              <a:rPr kumimoji="1" lang="zh-CN" altLang="en-US" baseline="0" dirty="0"/>
              <a:t> 服务</a:t>
            </a:r>
            <a:r>
              <a:rPr kumimoji="1" lang="en-US" altLang="zh-CN" baseline="0" dirty="0"/>
              <a:t>,</a:t>
            </a:r>
            <a:r>
              <a:rPr kumimoji="1" lang="zh-CN" altLang="en-US" baseline="0" dirty="0"/>
              <a:t> 而且我们使用的是 </a:t>
            </a:r>
            <a:r>
              <a:rPr kumimoji="1" lang="en-US" altLang="zh-CN" baseline="0" dirty="0"/>
              <a:t>ES-Hadoop</a:t>
            </a:r>
            <a:endParaRPr kumimoji="1" lang="zh-CN" altLang="en-US" baseline="0" dirty="0"/>
          </a:p>
          <a:p>
            <a:r>
              <a:rPr kumimoji="1" lang="zh-CN" altLang="en-US" dirty="0"/>
              <a:t>与研发的 </a:t>
            </a:r>
            <a:r>
              <a:rPr kumimoji="1" lang="en-US" altLang="zh-CN" dirty="0"/>
              <a:t>ES</a:t>
            </a:r>
            <a:r>
              <a:rPr kumimoji="1" lang="zh-CN" altLang="en-US" dirty="0"/>
              <a:t> 服务有些差别</a:t>
            </a:r>
            <a:r>
              <a:rPr kumimoji="1" lang="en-US" altLang="zh-CN" dirty="0"/>
              <a:t>,</a:t>
            </a:r>
            <a:r>
              <a:rPr kumimoji="1" lang="zh-CN" altLang="en-US" dirty="0"/>
              <a:t> 所以我们使用自己的 </a:t>
            </a:r>
            <a:r>
              <a:rPr kumimoji="1" lang="en-US" altLang="zh-CN" dirty="0"/>
              <a:t>ES</a:t>
            </a:r>
            <a:r>
              <a:rPr kumimoji="1" lang="zh-CN" altLang="en-US" dirty="0"/>
              <a:t> 服务器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FA34-178E-4917-85EF-97EDFECEC07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6277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FA34-178E-4917-85EF-97EDFECEC07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976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gif"/><Relationship Id="rId3" Type="http://schemas.openxmlformats.org/officeDocument/2006/relationships/image" Target="../media/image4.gi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Untitled-9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0" y="260648"/>
            <a:ext cx="480053" cy="480053"/>
          </a:xfrm>
          <a:prstGeom prst="rect">
            <a:avLst/>
          </a:prstGeom>
        </p:spPr>
      </p:pic>
      <p:pic>
        <p:nvPicPr>
          <p:cNvPr id="12" name="图片 11" descr="Untitled-10.g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01" y="311448"/>
            <a:ext cx="1474724" cy="384043"/>
          </a:xfrm>
          <a:prstGeom prst="rect">
            <a:avLst/>
          </a:prstGeom>
        </p:spPr>
      </p:pic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595808" y="2468894"/>
            <a:ext cx="10972800" cy="85875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  <a:latin typeface="黑体"/>
                <a:ea typeface="黑体"/>
                <a:cs typeface="黑体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2" name="内容占位符 2"/>
          <p:cNvSpPr>
            <a:spLocks noGrp="1"/>
          </p:cNvSpPr>
          <p:nvPr>
            <p:ph idx="1"/>
          </p:nvPr>
        </p:nvSpPr>
        <p:spPr>
          <a:xfrm>
            <a:off x="623392" y="3525011"/>
            <a:ext cx="10972800" cy="476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rgbClr val="FFFFFF"/>
                </a:solidFill>
                <a:latin typeface="黑体"/>
                <a:ea typeface="黑体"/>
                <a:cs typeface="黑体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22331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31371" y="164637"/>
            <a:ext cx="10363200" cy="864096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rgbClr val="E24A05"/>
                </a:solidFill>
                <a:latin typeface="黑体"/>
                <a:ea typeface="黑体"/>
                <a:cs typeface="黑体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27381" y="1412776"/>
            <a:ext cx="8534400" cy="32643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667">
                <a:solidFill>
                  <a:schemeClr val="tx1">
                    <a:tint val="75000"/>
                  </a:schemeClr>
                </a:solidFill>
                <a:latin typeface="黑体"/>
                <a:ea typeface="黑体"/>
                <a:cs typeface="黑体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A74E668-1C75-4535-89DA-9B7C16EE4BFA}" type="datetimeFigureOut">
              <a:rPr lang="zh-CN" altLang="en-US" smtClean="0"/>
              <a:pPr/>
              <a:t>16/8/9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F561A90E-FD0F-45A4-BCFC-E1B282936A8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3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6017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gif"/><Relationship Id="rId6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Relationship Id="rId3" Type="http://schemas.openxmlformats.org/officeDocument/2006/relationships/image" Target="../media/image5.jp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4" Type="http://schemas.openxmlformats.org/officeDocument/2006/relationships/image" Target="../media/image4.gif"/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16/8/9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9" name="图片 8" descr="ppt-1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ppt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4407"/>
            <a:ext cx="12192000" cy="5172892"/>
          </a:xfrm>
          <a:prstGeom prst="rect">
            <a:avLst/>
          </a:prstGeom>
        </p:spPr>
      </p:pic>
      <p:pic>
        <p:nvPicPr>
          <p:cNvPr id="10" name="图片 9" descr="Untitled-9.gif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0" y="260648"/>
            <a:ext cx="480053" cy="480053"/>
          </a:xfrm>
          <a:prstGeom prst="rect">
            <a:avLst/>
          </a:prstGeom>
        </p:spPr>
      </p:pic>
      <p:pic>
        <p:nvPicPr>
          <p:cNvPr id="11" name="图片 10" descr="Untitled-10.gif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01" y="311448"/>
            <a:ext cx="1474724" cy="38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64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ppt-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7935"/>
            <a:ext cx="12192000" cy="43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42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0" y="2475825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400" dirty="0">
                <a:solidFill>
                  <a:srgbClr val="E24A05"/>
                </a:solidFill>
              </a:rPr>
              <a:t>Thanks</a:t>
            </a:r>
            <a:endParaRPr kumimoji="1" lang="zh-CN" altLang="en-US" sz="6400" dirty="0">
              <a:solidFill>
                <a:srgbClr val="E24A05"/>
              </a:solidFill>
            </a:endParaRPr>
          </a:p>
        </p:txBody>
      </p:sp>
      <p:pic>
        <p:nvPicPr>
          <p:cNvPr id="9" name="图片 8" descr="Untitled-9.g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703" y="3760203"/>
            <a:ext cx="480053" cy="480053"/>
          </a:xfrm>
          <a:prstGeom prst="rect">
            <a:avLst/>
          </a:prstGeom>
        </p:spPr>
      </p:pic>
      <p:pic>
        <p:nvPicPr>
          <p:cNvPr id="11" name="图片 10" descr="Untitled-10.gif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054" y="3811003"/>
            <a:ext cx="1474724" cy="38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91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数据部 </a:t>
            </a:r>
            <a:r>
              <a:rPr lang="en-US" altLang="zh-CN" dirty="0"/>
              <a:t>- ES Hadoop </a:t>
            </a:r>
            <a:r>
              <a:rPr lang="zh-CN" altLang="en-US" dirty="0"/>
              <a:t>搜索服务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Jason</a:t>
            </a:r>
          </a:p>
        </p:txBody>
      </p:sp>
    </p:spTree>
    <p:extLst>
      <p:ext uri="{BB962C8B-B14F-4D97-AF65-F5344CB8AC3E}">
        <p14:creationId xmlns:p14="http://schemas.microsoft.com/office/powerpoint/2010/main" val="3962665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488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推荐系统遇到的问题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31371" y="959623"/>
            <a:ext cx="11552933" cy="1993970"/>
          </a:xfrm>
        </p:spPr>
        <p:txBody>
          <a:bodyPr/>
          <a:lstStyle/>
          <a:p>
            <a:r>
              <a:rPr kumimoji="1" lang="zh-CN" altLang="en-US" sz="1800" dirty="0"/>
              <a:t>推荐系统</a:t>
            </a:r>
            <a:r>
              <a:rPr kumimoji="1" lang="en-US" altLang="zh-CN" sz="1800" dirty="0"/>
              <a:t>,</a:t>
            </a:r>
            <a:r>
              <a:rPr kumimoji="1" lang="zh-CN" altLang="en-US" sz="1800" dirty="0"/>
              <a:t>每个客户都在 </a:t>
            </a:r>
            <a:r>
              <a:rPr kumimoji="1" lang="en-US" altLang="zh-CN" sz="1800" dirty="0"/>
              <a:t>6</a:t>
            </a:r>
            <a:r>
              <a:rPr kumimoji="1" lang="zh-CN" altLang="en-US" sz="1800" dirty="0"/>
              <a:t> 个画像标签以上</a:t>
            </a:r>
            <a:r>
              <a:rPr kumimoji="1" lang="en-US" altLang="zh-CN" sz="1800" dirty="0"/>
              <a:t>,</a:t>
            </a:r>
            <a:r>
              <a:rPr kumimoji="1" lang="zh-CN" altLang="en-US" sz="1800" dirty="0"/>
              <a:t>我们根据客户的画像标签去找对应的房源</a:t>
            </a:r>
            <a:r>
              <a:rPr kumimoji="1" lang="en-US" altLang="zh-CN" sz="1800" dirty="0"/>
              <a:t>,</a:t>
            </a:r>
            <a:r>
              <a:rPr kumimoji="1" lang="zh-CN" altLang="en-US" sz="1800" dirty="0"/>
              <a:t> 早期是把房源画像保存在 </a:t>
            </a:r>
            <a:r>
              <a:rPr kumimoji="1" lang="en-US" altLang="zh-CN" sz="1800" dirty="0" err="1"/>
              <a:t>Hbase</a:t>
            </a:r>
            <a:r>
              <a:rPr kumimoji="1" lang="en-US" altLang="zh-CN" sz="1800" dirty="0"/>
              <a:t>(</a:t>
            </a:r>
            <a:r>
              <a:rPr kumimoji="1" lang="zh-CN" altLang="en-US" sz="1800" dirty="0"/>
              <a:t>面向列的</a:t>
            </a:r>
            <a:r>
              <a:rPr kumimoji="1" lang="en-US" altLang="zh-CN" sz="1800" dirty="0"/>
              <a:t>,</a:t>
            </a:r>
            <a:r>
              <a:rPr kumimoji="1" lang="zh-CN" altLang="en-US" sz="1800" dirty="0"/>
              <a:t>基于 </a:t>
            </a:r>
            <a:r>
              <a:rPr kumimoji="1" lang="en-US" altLang="zh-CN" sz="1800" dirty="0"/>
              <a:t>key</a:t>
            </a:r>
            <a:r>
              <a:rPr kumimoji="1" lang="zh-CN" altLang="en-US" sz="1800" dirty="0"/>
              <a:t> 查询的数据库</a:t>
            </a:r>
            <a:r>
              <a:rPr kumimoji="1" lang="en-US" altLang="zh-CN" sz="1800" dirty="0"/>
              <a:t>)</a:t>
            </a:r>
            <a:r>
              <a:rPr kumimoji="1" lang="zh-CN" altLang="en-US" sz="1800" dirty="0"/>
              <a:t> 中</a:t>
            </a:r>
            <a:r>
              <a:rPr kumimoji="1" lang="en-US" altLang="zh-CN" sz="1800" dirty="0"/>
              <a:t>,</a:t>
            </a:r>
            <a:r>
              <a:rPr kumimoji="1" lang="zh-CN" altLang="en-US" sz="1800" dirty="0"/>
              <a:t>但随着业务的增长</a:t>
            </a:r>
            <a:r>
              <a:rPr kumimoji="1" lang="en-US" altLang="zh-CN" sz="1800" dirty="0"/>
              <a:t>,</a:t>
            </a:r>
            <a:r>
              <a:rPr kumimoji="1" lang="zh-CN" altLang="en-US" sz="1800" dirty="0"/>
              <a:t>我们需要对查询的条件越来越复杂</a:t>
            </a:r>
            <a:r>
              <a:rPr kumimoji="1" lang="en-US" altLang="zh-CN" sz="1800" dirty="0"/>
              <a:t>,</a:t>
            </a:r>
            <a:r>
              <a:rPr kumimoji="1" lang="zh-CN" altLang="en-US" sz="1800" dirty="0"/>
              <a:t>导致 </a:t>
            </a:r>
            <a:r>
              <a:rPr kumimoji="1" lang="en-US" altLang="zh-CN" sz="1800" dirty="0" err="1"/>
              <a:t>Hbase</a:t>
            </a:r>
            <a:r>
              <a:rPr kumimoji="1" lang="zh-CN" altLang="en-US" sz="1800" dirty="0"/>
              <a:t> 面对复杂检索时的瓶颈问题</a:t>
            </a:r>
            <a:r>
              <a:rPr kumimoji="1" lang="en-US" altLang="zh-CN" sz="1800" dirty="0"/>
              <a:t>,</a:t>
            </a:r>
            <a:r>
              <a:rPr kumimoji="1" lang="zh-CN" altLang="en-US" sz="1800" dirty="0"/>
              <a:t> 为了解决这个问题我们做了 </a:t>
            </a:r>
            <a:r>
              <a:rPr kumimoji="1" lang="en-US" altLang="zh-CN" sz="1800" dirty="0"/>
              <a:t>2</a:t>
            </a:r>
            <a:r>
              <a:rPr kumimoji="1" lang="zh-CN" altLang="en-US" sz="1800" dirty="0"/>
              <a:t> 个方案</a:t>
            </a:r>
          </a:p>
          <a:p>
            <a:r>
              <a:rPr kumimoji="1" lang="zh-CN" altLang="en-US" sz="1800" dirty="0"/>
              <a:t> </a:t>
            </a:r>
            <a:r>
              <a:rPr kumimoji="1" lang="en-US" altLang="zh-CN" sz="1800" dirty="0"/>
              <a:t>-</a:t>
            </a:r>
            <a:r>
              <a:rPr kumimoji="1" lang="zh-CN" altLang="en-US" sz="1800" dirty="0"/>
              <a:t> 基于 </a:t>
            </a:r>
            <a:r>
              <a:rPr kumimoji="1" lang="en-US" altLang="zh-CN" sz="1800" dirty="0" err="1"/>
              <a:t>Hbase-solr</a:t>
            </a:r>
            <a:r>
              <a:rPr kumimoji="1" lang="zh-CN" altLang="en-US" sz="1800" dirty="0"/>
              <a:t> 的二级索引：能与 </a:t>
            </a:r>
            <a:r>
              <a:rPr kumimoji="1" lang="en-US" altLang="zh-CN" sz="1800" dirty="0" err="1"/>
              <a:t>Hbase</a:t>
            </a:r>
            <a:r>
              <a:rPr kumimoji="1" lang="zh-CN" altLang="en-US" sz="1800" dirty="0"/>
              <a:t> 简单集成</a:t>
            </a:r>
            <a:r>
              <a:rPr kumimoji="1" lang="en-US" altLang="zh-CN" sz="1800" dirty="0"/>
              <a:t>,</a:t>
            </a:r>
            <a:r>
              <a:rPr kumimoji="1" lang="zh-CN" altLang="en-US" sz="1800" dirty="0"/>
              <a:t> 但只能解决 </a:t>
            </a:r>
            <a:r>
              <a:rPr kumimoji="1" lang="en-US" altLang="zh-CN" sz="1800" dirty="0" err="1"/>
              <a:t>Hbase</a:t>
            </a:r>
            <a:r>
              <a:rPr kumimoji="1" lang="zh-CN" altLang="en-US" sz="1800" dirty="0"/>
              <a:t> 的搜索问题</a:t>
            </a:r>
          </a:p>
          <a:p>
            <a:r>
              <a:rPr kumimoji="1" lang="zh-CN" altLang="en-US" sz="1800" dirty="0"/>
              <a:t> </a:t>
            </a:r>
            <a:r>
              <a:rPr kumimoji="1" lang="en-US" altLang="zh-CN" sz="1800" dirty="0"/>
              <a:t>-</a:t>
            </a:r>
            <a:r>
              <a:rPr kumimoji="1" lang="zh-CN" altLang="en-US" sz="1800" dirty="0"/>
              <a:t> 基于 </a:t>
            </a:r>
            <a:r>
              <a:rPr kumimoji="1" lang="en-US" altLang="zh-CN" sz="1800" dirty="0"/>
              <a:t>ES-Hadoop</a:t>
            </a:r>
            <a:r>
              <a:rPr kumimoji="1" lang="zh-CN" altLang="en-US" sz="1800" dirty="0"/>
              <a:t> 的生态集成： 让 </a:t>
            </a:r>
            <a:r>
              <a:rPr kumimoji="1" lang="en-US" altLang="zh-CN" sz="1800" dirty="0"/>
              <a:t>ES</a:t>
            </a:r>
            <a:r>
              <a:rPr kumimoji="1" lang="zh-CN" altLang="en-US" sz="1800" dirty="0"/>
              <a:t> 集成到现有的 </a:t>
            </a:r>
            <a:r>
              <a:rPr kumimoji="1" lang="en-US" altLang="zh-CN" sz="1800" dirty="0"/>
              <a:t>Hadoop</a:t>
            </a:r>
            <a:r>
              <a:rPr kumimoji="1" lang="zh-CN" altLang="en-US" sz="1800" dirty="0"/>
              <a:t> 生态系统中</a:t>
            </a:r>
            <a:r>
              <a:rPr kumimoji="1" lang="en-US" altLang="zh-CN" sz="1800" dirty="0"/>
              <a:t>,</a:t>
            </a:r>
            <a:r>
              <a:rPr kumimoji="1" lang="zh-CN" altLang="en-US" sz="1800" dirty="0"/>
              <a:t> 帮助我们彻底解决上层 </a:t>
            </a:r>
            <a:r>
              <a:rPr kumimoji="1" lang="en-US" altLang="zh-CN" sz="1800" dirty="0"/>
              <a:t>Service</a:t>
            </a:r>
            <a:r>
              <a:rPr kumimoji="1" lang="zh-CN" altLang="en-US" sz="1800" dirty="0"/>
              <a:t> 的快数据搜索服务，可与 </a:t>
            </a:r>
            <a:r>
              <a:rPr kumimoji="1" lang="en-US" altLang="zh-CN" sz="1800" dirty="0"/>
              <a:t>Hive</a:t>
            </a:r>
            <a:r>
              <a:rPr kumimoji="1" lang="zh-CN" altLang="en-US" sz="1800" dirty="0"/>
              <a:t> 集成</a:t>
            </a:r>
            <a:r>
              <a:rPr kumimoji="1" lang="en-US" altLang="zh-CN" sz="1800" dirty="0"/>
              <a:t>,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Spark</a:t>
            </a:r>
            <a:r>
              <a:rPr kumimoji="1" lang="zh-CN" altLang="en-US" sz="1800" dirty="0"/>
              <a:t> 集成 ， </a:t>
            </a:r>
            <a:r>
              <a:rPr kumimoji="1" lang="en-US" altLang="zh-CN" sz="1800" dirty="0" err="1"/>
              <a:t>Hbase</a:t>
            </a:r>
            <a:r>
              <a:rPr kumimoji="1" lang="zh-CN" altLang="en-US" sz="1800" dirty="0"/>
              <a:t> 集成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02" y="2953593"/>
            <a:ext cx="11854831" cy="339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89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顾问智能配盘 </a:t>
            </a:r>
            <a:r>
              <a:rPr kumimoji="1" lang="en-US" altLang="zh-CN" dirty="0"/>
              <a:t>2.0</a:t>
            </a:r>
            <a:r>
              <a:rPr kumimoji="1" lang="zh-CN" altLang="en-US" dirty="0"/>
              <a:t> 待解决的问题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27381" y="1178107"/>
            <a:ext cx="11238438" cy="1467989"/>
          </a:xfrm>
        </p:spPr>
        <p:txBody>
          <a:bodyPr/>
          <a:lstStyle/>
          <a:p>
            <a:r>
              <a:rPr kumimoji="1" lang="zh-CN" altLang="en-US" sz="2000" dirty="0"/>
              <a:t>在顾问智能配盘 </a:t>
            </a:r>
            <a:r>
              <a:rPr kumimoji="1" lang="en-US" altLang="zh-CN" sz="2000" dirty="0"/>
              <a:t>2.0</a:t>
            </a:r>
            <a:r>
              <a:rPr kumimoji="1" lang="zh-CN" altLang="en-US" sz="2000" dirty="0"/>
              <a:t> 的实时方案中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 我们拿到顾问画像 </a:t>
            </a:r>
            <a:r>
              <a:rPr kumimoji="1" lang="en-US" altLang="zh-CN" sz="2000" dirty="0"/>
              <a:t>+</a:t>
            </a:r>
            <a:r>
              <a:rPr kumimoji="1" lang="zh-CN" altLang="en-US" sz="2000" dirty="0"/>
              <a:t> 客户画像后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 需要非常快速的检索到匹配的房源数据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 并排序后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 推荐给顾问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 但目前房源的数据是分 </a:t>
            </a:r>
            <a:r>
              <a:rPr kumimoji="1" lang="en-US" altLang="zh-CN" sz="2000" dirty="0"/>
              <a:t>2</a:t>
            </a:r>
            <a:r>
              <a:rPr kumimoji="1" lang="zh-CN" altLang="en-US" sz="2000" dirty="0"/>
              <a:t> 块的组成的</a:t>
            </a:r>
          </a:p>
          <a:p>
            <a:pPr marL="342900" indent="-342900">
              <a:buFontTx/>
              <a:buChar char="-"/>
            </a:pPr>
            <a:r>
              <a:rPr kumimoji="1" lang="zh-CN" altLang="en-US" sz="2000" dirty="0"/>
              <a:t>线上 </a:t>
            </a:r>
            <a:r>
              <a:rPr kumimoji="1" lang="en-US" altLang="zh-CN" sz="2000" dirty="0" err="1"/>
              <a:t>Mysql</a:t>
            </a:r>
            <a:r>
              <a:rPr kumimoji="1" lang="zh-CN" altLang="en-US" sz="2000" dirty="0"/>
              <a:t> 的实时数据流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 动态监测下架的房源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 获取新增的房源</a:t>
            </a:r>
          </a:p>
          <a:p>
            <a:pPr marL="342900" indent="-342900">
              <a:buFontTx/>
              <a:buChar char="-"/>
            </a:pPr>
            <a:r>
              <a:rPr kumimoji="1" lang="zh-CN" altLang="en-US" sz="2000" dirty="0"/>
              <a:t>线下 </a:t>
            </a:r>
            <a:r>
              <a:rPr kumimoji="1" lang="en-US" altLang="zh-CN" sz="2000" dirty="0"/>
              <a:t>Hive</a:t>
            </a:r>
            <a:r>
              <a:rPr kumimoji="1" lang="zh-CN" altLang="en-US" sz="2000" dirty="0"/>
              <a:t> 的房源主题统计的指标数据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例如 </a:t>
            </a:r>
            <a:r>
              <a:rPr kumimoji="1" lang="en-US" altLang="zh-CN" sz="2000" dirty="0"/>
              <a:t>A</a:t>
            </a:r>
            <a:r>
              <a:rPr kumimoji="1" lang="zh-CN" altLang="en-US" sz="2000" dirty="0"/>
              <a:t>、</a:t>
            </a:r>
            <a:r>
              <a:rPr kumimoji="1" lang="en-US" altLang="zh-CN" sz="2000" dirty="0"/>
              <a:t>B</a:t>
            </a:r>
            <a:r>
              <a:rPr kumimoji="1" lang="zh-CN" altLang="en-US" sz="2000" dirty="0"/>
              <a:t>、</a:t>
            </a:r>
            <a:r>
              <a:rPr kumimoji="1" lang="en-US" altLang="zh-CN" sz="2000" dirty="0"/>
              <a:t>C</a:t>
            </a:r>
            <a:r>
              <a:rPr kumimoji="1" lang="zh-CN" altLang="en-US" sz="2000" dirty="0"/>
              <a:t> 类房源分层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VPPV</a:t>
            </a:r>
            <a:r>
              <a:rPr kumimoji="1" lang="zh-CN" altLang="en-US" sz="2000" dirty="0"/>
              <a:t> 指标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 计入排序规则</a:t>
            </a:r>
          </a:p>
          <a:p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20" y="2646096"/>
            <a:ext cx="10209451" cy="355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75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31370" y="164637"/>
            <a:ext cx="11134553" cy="922758"/>
          </a:xfrm>
        </p:spPr>
        <p:txBody>
          <a:bodyPr/>
          <a:lstStyle/>
          <a:p>
            <a:r>
              <a:rPr kumimoji="1" lang="zh-CN" altLang="en-US" dirty="0"/>
              <a:t>方案一：</a:t>
            </a:r>
            <a:r>
              <a:rPr kumimoji="1" lang="en-US" altLang="zh-CN" dirty="0" err="1"/>
              <a:t>MySql</a:t>
            </a:r>
            <a:r>
              <a:rPr kumimoji="1" lang="zh-CN" altLang="en-US" dirty="0"/>
              <a:t> 索引表方案</a:t>
            </a:r>
          </a:p>
        </p:txBody>
      </p:sp>
      <p:sp>
        <p:nvSpPr>
          <p:cNvPr id="8" name="副标题 2"/>
          <p:cNvSpPr txBox="1">
            <a:spLocks/>
          </p:cNvSpPr>
          <p:nvPr/>
        </p:nvSpPr>
        <p:spPr>
          <a:xfrm>
            <a:off x="325396" y="917826"/>
            <a:ext cx="11627707" cy="1833609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黑体"/>
                <a:ea typeface="黑体"/>
                <a:cs typeface="黑体"/>
              </a:defRPr>
            </a:lvl1pPr>
            <a:lvl2pPr marL="609585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37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170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754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8339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924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7509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7093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6678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000" dirty="0" smtClean="0"/>
              <a:t>抽取房源</a:t>
            </a:r>
            <a:r>
              <a:rPr kumimoji="1" lang="zh-CN" altLang="en-US" sz="2000" dirty="0"/>
              <a:t>数据和 </a:t>
            </a:r>
            <a:r>
              <a:rPr kumimoji="1" lang="en-US" altLang="zh-CN" sz="2000" dirty="0"/>
              <a:t>Hive</a:t>
            </a:r>
            <a:r>
              <a:rPr kumimoji="1" lang="zh-CN" altLang="en-US" sz="2000" dirty="0"/>
              <a:t> </a:t>
            </a:r>
            <a:r>
              <a:rPr kumimoji="1" lang="zh-CN" altLang="en-US" sz="2000" dirty="0" smtClean="0"/>
              <a:t>仓库</a:t>
            </a:r>
            <a:r>
              <a:rPr kumimoji="1" lang="zh-CN" altLang="en-US" sz="2000" dirty="0" smtClean="0"/>
              <a:t>中</a:t>
            </a:r>
            <a:r>
              <a:rPr kumimoji="1" lang="zh-CN" altLang="en-US" sz="2000" dirty="0"/>
              <a:t>的房源指标数据到 </a:t>
            </a:r>
            <a:r>
              <a:rPr kumimoji="1" lang="en-US" altLang="zh-CN" sz="2000" dirty="0" err="1"/>
              <a:t>Mysql</a:t>
            </a:r>
            <a:r>
              <a:rPr kumimoji="1" lang="zh-CN" altLang="en-US" sz="2000" dirty="0"/>
              <a:t> </a:t>
            </a:r>
            <a:r>
              <a:rPr kumimoji="1" lang="zh-CN" altLang="en-US" sz="2000" dirty="0" smtClean="0"/>
              <a:t>的</a:t>
            </a:r>
            <a:r>
              <a:rPr kumimoji="1" lang="zh-CN" altLang="en-US" sz="2000" dirty="0" smtClean="0"/>
              <a:t>一</a:t>
            </a:r>
            <a:r>
              <a:rPr kumimoji="1" lang="zh-CN" altLang="en-US" sz="2000" dirty="0"/>
              <a:t>张索引表中</a:t>
            </a:r>
          </a:p>
          <a:p>
            <a:r>
              <a:rPr kumimoji="1" lang="zh-CN" altLang="en-US" sz="2000" dirty="0"/>
              <a:t>优点</a:t>
            </a:r>
            <a:r>
              <a:rPr kumimoji="1" lang="en-US" altLang="zh-CN" sz="2000" dirty="0"/>
              <a:t>:</a:t>
            </a:r>
            <a:r>
              <a:rPr kumimoji="1" lang="zh-CN" altLang="en-US" sz="2000" dirty="0"/>
              <a:t> 简单维度的小数据量查询速度快</a:t>
            </a:r>
          </a:p>
          <a:p>
            <a:r>
              <a:rPr kumimoji="1" lang="zh-CN" altLang="en-US" sz="2000" dirty="0"/>
              <a:t>缺点</a:t>
            </a:r>
            <a:r>
              <a:rPr kumimoji="1" lang="en-US" altLang="zh-CN" sz="2000" dirty="0"/>
              <a:t>:</a:t>
            </a:r>
            <a:r>
              <a:rPr kumimoji="1" lang="zh-CN" altLang="en-US" sz="2000" dirty="0"/>
              <a:t> 当需要增加检索字段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 并进行复杂条件查询时会成为瓶颈，举个例子</a:t>
            </a:r>
          </a:p>
          <a:p>
            <a:r>
              <a:rPr kumimoji="1" lang="zh-CN" altLang="en-US" sz="2000" b="1" dirty="0">
                <a:solidFill>
                  <a:srgbClr val="FF0000"/>
                </a:solidFill>
              </a:rPr>
              <a:t>   常见查询上海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,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浦东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,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三林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,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户型、价格，再继续增加学区房、地铁房、高低楼层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,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朝向等多标签时，标签越精确越多，查询时延也会越多，无法保证查询时延要求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612" y="2685533"/>
            <a:ext cx="7863016" cy="182990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450" y="4637902"/>
            <a:ext cx="8546756" cy="161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18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方案二：</a:t>
            </a:r>
            <a:r>
              <a:rPr kumimoji="1" lang="en-US" altLang="zh-CN" dirty="0" err="1"/>
              <a:t>MongoDb</a:t>
            </a:r>
            <a:r>
              <a:rPr kumimoji="1" lang="zh-CN" altLang="en-US" dirty="0"/>
              <a:t> 索引方案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642" y="3184908"/>
            <a:ext cx="9308757" cy="2196344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10904" y="1140927"/>
            <a:ext cx="10741981" cy="2043981"/>
          </a:xfrm>
        </p:spPr>
        <p:txBody>
          <a:bodyPr/>
          <a:lstStyle/>
          <a:p>
            <a:r>
              <a:rPr kumimoji="1" lang="en-US" altLang="zh-CN" sz="1600" dirty="0" err="1"/>
              <a:t>MongoDB</a:t>
            </a:r>
            <a:r>
              <a:rPr kumimoji="1" lang="zh-CN" altLang="en-US" sz="1600" dirty="0"/>
              <a:t> 是基于 </a:t>
            </a:r>
            <a:r>
              <a:rPr kumimoji="1" lang="en-US" altLang="zh-CN" sz="1600" dirty="0" err="1"/>
              <a:t>Json</a:t>
            </a:r>
            <a:r>
              <a:rPr kumimoji="1" lang="zh-CN" altLang="en-US" sz="1600" dirty="0"/>
              <a:t> 文档存储的一个 </a:t>
            </a:r>
            <a:r>
              <a:rPr kumimoji="1" lang="en-US" altLang="zh-CN" sz="1600" dirty="0" err="1"/>
              <a:t>NoSql</a:t>
            </a:r>
            <a:r>
              <a:rPr kumimoji="1" lang="zh-CN" altLang="en-US" sz="1600" dirty="0"/>
              <a:t> 数据库</a:t>
            </a:r>
            <a:r>
              <a:rPr kumimoji="1" lang="en-US" altLang="zh-CN" sz="1600" dirty="0"/>
              <a:t>,</a:t>
            </a:r>
            <a:r>
              <a:rPr kumimoji="1" lang="zh-CN" altLang="en-US" sz="1600" dirty="0"/>
              <a:t> 基本格式</a:t>
            </a:r>
            <a:r>
              <a:rPr kumimoji="1" lang="en-US" altLang="zh-CN" sz="1600" dirty="0"/>
              <a:t>:</a:t>
            </a:r>
            <a:r>
              <a:rPr kumimoji="1" lang="zh-CN" altLang="en-US" sz="1600" dirty="0"/>
              <a:t> 数据库</a:t>
            </a:r>
            <a:r>
              <a:rPr kumimoji="1" lang="en-US" altLang="zh-CN" sz="1600" dirty="0"/>
              <a:t>-&gt;</a:t>
            </a:r>
            <a:r>
              <a:rPr kumimoji="1" lang="zh-CN" altLang="en-US" sz="1600" dirty="0"/>
              <a:t>集合</a:t>
            </a:r>
            <a:r>
              <a:rPr kumimoji="1" lang="en-US" altLang="zh-CN" sz="1600" dirty="0"/>
              <a:t>(</a:t>
            </a:r>
            <a:r>
              <a:rPr kumimoji="1" lang="en-US" altLang="zh-CN" sz="1600" dirty="0" err="1"/>
              <a:t>Collenction</a:t>
            </a:r>
            <a:r>
              <a:rPr kumimoji="1" lang="en-US" altLang="zh-CN" sz="1600" dirty="0"/>
              <a:t>)-&gt;</a:t>
            </a:r>
            <a:r>
              <a:rPr kumimoji="1" lang="zh-CN" altLang="en-US" sz="1600" dirty="0"/>
              <a:t>文档（</a:t>
            </a:r>
            <a:r>
              <a:rPr kumimoji="1" lang="en-US" altLang="zh-CN" sz="1600" dirty="0" err="1"/>
              <a:t>json</a:t>
            </a:r>
            <a:r>
              <a:rPr kumimoji="1" lang="zh-CN" altLang="en-US" sz="1600" dirty="0"/>
              <a:t>对象）</a:t>
            </a:r>
            <a:endParaRPr kumimoji="1" lang="en-US" altLang="zh-CN" sz="1600" dirty="0"/>
          </a:p>
          <a:p>
            <a:r>
              <a:rPr kumimoji="1" lang="zh-CN" altLang="en-US" sz="1600" dirty="0" smtClean="0"/>
              <a:t>处理</a:t>
            </a:r>
            <a:r>
              <a:rPr kumimoji="1" lang="zh-CN" altLang="en-US" sz="1600" dirty="0"/>
              <a:t>思路就是把数据抽取到 </a:t>
            </a:r>
            <a:r>
              <a:rPr kumimoji="1" lang="en-US" altLang="zh-CN" sz="1600" dirty="0" err="1"/>
              <a:t>MongoDB</a:t>
            </a:r>
            <a:r>
              <a:rPr kumimoji="1" lang="en-US" altLang="zh-CN" sz="1600" dirty="0"/>
              <a:t>,</a:t>
            </a:r>
            <a:r>
              <a:rPr kumimoji="1" lang="zh-CN" altLang="en-US" sz="1600" dirty="0"/>
              <a:t> 用 </a:t>
            </a:r>
            <a:r>
              <a:rPr kumimoji="1" lang="en-US" altLang="zh-CN" sz="1600" dirty="0" err="1"/>
              <a:t>MongoDB</a:t>
            </a:r>
            <a:r>
              <a:rPr kumimoji="1" lang="zh-CN" altLang="en-US" sz="1600" dirty="0"/>
              <a:t> 作为索引表</a:t>
            </a:r>
            <a:r>
              <a:rPr kumimoji="1" lang="en-US" altLang="zh-CN" sz="1600" dirty="0"/>
              <a:t>,</a:t>
            </a:r>
            <a:r>
              <a:rPr kumimoji="1" lang="zh-CN" altLang="en-US" sz="1600" dirty="0"/>
              <a:t> 但 </a:t>
            </a:r>
            <a:r>
              <a:rPr kumimoji="1" lang="en-US" altLang="zh-CN" sz="1600" dirty="0" err="1"/>
              <a:t>MongoDB</a:t>
            </a:r>
            <a:r>
              <a:rPr kumimoji="1" lang="zh-CN" altLang="en-US" sz="1600" dirty="0"/>
              <a:t> 本身就是一个 </a:t>
            </a:r>
            <a:r>
              <a:rPr kumimoji="1" lang="en-US" altLang="zh-CN" sz="1600" dirty="0" err="1"/>
              <a:t>Nosql</a:t>
            </a:r>
            <a:r>
              <a:rPr kumimoji="1" lang="zh-CN" altLang="en-US" sz="1600" dirty="0"/>
              <a:t> 数据库</a:t>
            </a:r>
            <a:r>
              <a:rPr kumimoji="1" lang="en-US" altLang="zh-CN" sz="1600" dirty="0"/>
              <a:t>,</a:t>
            </a:r>
            <a:r>
              <a:rPr kumimoji="1" lang="zh-CN" altLang="en-US" sz="1600" dirty="0"/>
              <a:t> 只对 </a:t>
            </a:r>
            <a:r>
              <a:rPr kumimoji="1" lang="en-US" altLang="zh-CN" sz="1600" dirty="0"/>
              <a:t>key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-&gt;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value</a:t>
            </a:r>
            <a:r>
              <a:rPr kumimoji="1" lang="zh-CN" altLang="en-US" sz="1600" dirty="0"/>
              <a:t> 的数据格式有很好查询速度</a:t>
            </a:r>
            <a:r>
              <a:rPr kumimoji="1" lang="en-US" altLang="zh-CN" sz="1600" dirty="0"/>
              <a:t>,</a:t>
            </a:r>
            <a:r>
              <a:rPr kumimoji="1" lang="zh-CN" altLang="en-US" sz="1600" dirty="0"/>
              <a:t> 面对复杂度很高的查询</a:t>
            </a:r>
            <a:r>
              <a:rPr kumimoji="1" lang="en-US" altLang="zh-CN" sz="1600" dirty="0"/>
              <a:t>,</a:t>
            </a:r>
            <a:r>
              <a:rPr kumimoji="1" lang="zh-CN" altLang="en-US" sz="1600" dirty="0"/>
              <a:t> 最终也会成为查询瓶颈</a:t>
            </a:r>
            <a:r>
              <a:rPr kumimoji="1" lang="en-US" altLang="zh-CN" sz="1600" dirty="0"/>
              <a:t>,</a:t>
            </a:r>
            <a:r>
              <a:rPr kumimoji="1" lang="zh-CN" altLang="en-US" sz="1600" dirty="0"/>
              <a:t> 而且 </a:t>
            </a:r>
            <a:r>
              <a:rPr kumimoji="1" lang="en-US" altLang="zh-CN" sz="1600" dirty="0" err="1"/>
              <a:t>MongoDB</a:t>
            </a:r>
            <a:r>
              <a:rPr kumimoji="1" lang="zh-CN" altLang="en-US" sz="1600" dirty="0"/>
              <a:t> 与 </a:t>
            </a:r>
            <a:r>
              <a:rPr kumimoji="1" lang="en-US" altLang="zh-CN" sz="1600" dirty="0"/>
              <a:t>Hadoop</a:t>
            </a:r>
            <a:r>
              <a:rPr kumimoji="1" lang="zh-CN" altLang="en-US" sz="1600" dirty="0"/>
              <a:t> 生态基本没有关系</a:t>
            </a:r>
            <a:r>
              <a:rPr kumimoji="1" lang="en-US" altLang="zh-CN" sz="1600" dirty="0"/>
              <a:t>,</a:t>
            </a:r>
            <a:r>
              <a:rPr kumimoji="1" lang="zh-CN" altLang="en-US" sz="1600" dirty="0"/>
              <a:t> 彼此的支持也不全面。</a:t>
            </a:r>
          </a:p>
          <a:p>
            <a:r>
              <a:rPr kumimoji="1" lang="zh-CN" altLang="en-US" sz="2000" dirty="0" smtClean="0"/>
              <a:t>特点</a:t>
            </a:r>
            <a:r>
              <a:rPr kumimoji="1" lang="en-US" altLang="zh-CN" sz="2000" dirty="0" smtClean="0"/>
              <a:t>: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err="1"/>
              <a:t>NoSql</a:t>
            </a:r>
            <a:r>
              <a:rPr kumimoji="1" lang="zh-CN" altLang="en-US" sz="2000" dirty="0"/>
              <a:t> 对复杂维度高的检索支持度不够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并且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/>
              <a:t>Hadoop</a:t>
            </a:r>
            <a:r>
              <a:rPr kumimoji="1" lang="zh-CN" altLang="en-US" sz="2000" dirty="0"/>
              <a:t> 生态系统的支持度不高</a:t>
            </a:r>
          </a:p>
        </p:txBody>
      </p:sp>
    </p:spTree>
    <p:extLst>
      <p:ext uri="{BB962C8B-B14F-4D97-AF65-F5344CB8AC3E}">
        <p14:creationId xmlns:p14="http://schemas.microsoft.com/office/powerpoint/2010/main" val="1522476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方案三：</a:t>
            </a:r>
            <a:r>
              <a:rPr kumimoji="1" lang="en-US" altLang="zh-CN" dirty="0" err="1"/>
              <a:t>Es</a:t>
            </a:r>
            <a:r>
              <a:rPr kumimoji="1" lang="en-US" altLang="zh-CN" dirty="0"/>
              <a:t>-Hadoop</a:t>
            </a:r>
            <a:r>
              <a:rPr kumimoji="1" lang="zh-CN" altLang="en-US" dirty="0"/>
              <a:t> 索引方案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10905" y="1132691"/>
            <a:ext cx="11079733" cy="1248044"/>
          </a:xfrm>
        </p:spPr>
        <p:txBody>
          <a:bodyPr/>
          <a:lstStyle/>
          <a:p>
            <a:r>
              <a:rPr kumimoji="1" lang="en-US" altLang="zh-CN" sz="1600" dirty="0" err="1"/>
              <a:t>Es</a:t>
            </a:r>
            <a:r>
              <a:rPr kumimoji="1" lang="en-US" altLang="zh-CN" sz="1600" dirty="0"/>
              <a:t>-Hadoop</a:t>
            </a:r>
            <a:r>
              <a:rPr kumimoji="1" lang="zh-CN" altLang="en-US" sz="1600" dirty="0"/>
              <a:t> 是在 </a:t>
            </a:r>
            <a:r>
              <a:rPr kumimoji="1" lang="en-US" altLang="zh-CN" sz="1600" dirty="0" err="1"/>
              <a:t>Es</a:t>
            </a:r>
            <a:r>
              <a:rPr kumimoji="1" lang="zh-CN" altLang="en-US" sz="1600" dirty="0"/>
              <a:t> 的基础上</a:t>
            </a:r>
            <a:r>
              <a:rPr kumimoji="1" lang="en-US" altLang="zh-CN" sz="1600" dirty="0"/>
              <a:t>,</a:t>
            </a:r>
            <a:r>
              <a:rPr kumimoji="1" lang="zh-CN" altLang="en-US" sz="1600" dirty="0"/>
              <a:t>为 </a:t>
            </a:r>
            <a:r>
              <a:rPr kumimoji="1" lang="en-US" altLang="zh-CN" sz="1600" dirty="0"/>
              <a:t>Hadoop</a:t>
            </a:r>
            <a:r>
              <a:rPr kumimoji="1" lang="zh-CN" altLang="en-US" sz="1600" dirty="0"/>
              <a:t> 提供高速检索功能的一个服务，在 </a:t>
            </a:r>
            <a:r>
              <a:rPr kumimoji="1" lang="en-US" altLang="zh-CN" sz="1600" dirty="0" err="1"/>
              <a:t>Es</a:t>
            </a:r>
            <a:r>
              <a:rPr kumimoji="1" lang="zh-CN" altLang="en-US" sz="1600" dirty="0"/>
              <a:t> 中我们可以灵活的定制索引方案</a:t>
            </a:r>
            <a:r>
              <a:rPr kumimoji="1" lang="en-US" altLang="zh-CN" sz="1600" dirty="0"/>
              <a:t>,</a:t>
            </a:r>
            <a:r>
              <a:rPr kumimoji="1" lang="zh-CN" altLang="en-US" sz="1600" dirty="0"/>
              <a:t> 动态增加、更新索引</a:t>
            </a:r>
            <a:r>
              <a:rPr kumimoji="1" lang="en-US" altLang="zh-CN" sz="1600" dirty="0"/>
              <a:t>,</a:t>
            </a:r>
            <a:r>
              <a:rPr kumimoji="1" lang="zh-CN" altLang="en-US" sz="1600" dirty="0"/>
              <a:t>扩展度较高</a:t>
            </a:r>
            <a:r>
              <a:rPr kumimoji="1" lang="en-US" altLang="zh-CN" sz="1600" dirty="0"/>
              <a:t>,</a:t>
            </a:r>
            <a:r>
              <a:rPr kumimoji="1" lang="zh-CN" altLang="en-US" sz="1600" dirty="0"/>
              <a:t>对于</a:t>
            </a:r>
            <a:r>
              <a:rPr kumimoji="1" lang="zh-CN" altLang="en-US" sz="1600" dirty="0" smtClean="0"/>
              <a:t>复杂度高</a:t>
            </a:r>
            <a:r>
              <a:rPr kumimoji="1" lang="zh-CN" altLang="en-US" sz="1600" dirty="0"/>
              <a:t>的查询</a:t>
            </a:r>
            <a:r>
              <a:rPr kumimoji="1" lang="en-US" altLang="zh-CN" sz="1600" dirty="0"/>
              <a:t>,</a:t>
            </a:r>
            <a:r>
              <a:rPr kumimoji="1" lang="zh-CN" altLang="en-US" sz="1600" dirty="0"/>
              <a:t>多标签数据包含的查询需求</a:t>
            </a:r>
            <a:r>
              <a:rPr kumimoji="1" lang="en-US" altLang="zh-CN" sz="1600" dirty="0"/>
              <a:t>,</a:t>
            </a:r>
            <a:r>
              <a:rPr kumimoji="1" lang="zh-CN" altLang="en-US" sz="1600" dirty="0"/>
              <a:t>检索速度也是最快的</a:t>
            </a:r>
            <a:r>
              <a:rPr kumimoji="1" lang="en-US" altLang="zh-CN" sz="1600" dirty="0"/>
              <a:t>.</a:t>
            </a:r>
            <a:endParaRPr kumimoji="1" lang="zh-CN" altLang="en-US" sz="1600" dirty="0"/>
          </a:p>
          <a:p>
            <a:r>
              <a:rPr kumimoji="1" lang="zh-CN" altLang="en-US" sz="1600" dirty="0"/>
              <a:t>目前的业务来说</a:t>
            </a:r>
            <a:r>
              <a:rPr kumimoji="1" lang="en-US" altLang="zh-CN" sz="1600" dirty="0"/>
              <a:t>:</a:t>
            </a:r>
            <a:r>
              <a:rPr kumimoji="1" lang="zh-CN" altLang="en-US" sz="1600" dirty="0"/>
              <a:t> 我们 </a:t>
            </a:r>
            <a:r>
              <a:rPr kumimoji="1" lang="en-US" altLang="zh-CN" sz="1600" dirty="0" err="1"/>
              <a:t>Es</a:t>
            </a:r>
            <a:r>
              <a:rPr kumimoji="1" lang="zh-CN" altLang="en-US" sz="1600" dirty="0"/>
              <a:t> 的数据格式会定义成这个样子</a:t>
            </a:r>
            <a:r>
              <a:rPr kumimoji="1" lang="en-US" altLang="zh-CN" sz="1600" dirty="0"/>
              <a:t>,</a:t>
            </a:r>
            <a:r>
              <a:rPr kumimoji="1" lang="zh-CN" altLang="en-US" sz="1600" dirty="0"/>
              <a:t> 在后续的版本迭代中会增加多个标签维度的查询需求</a:t>
            </a:r>
            <a:r>
              <a:rPr kumimoji="1" lang="en-US" altLang="zh-CN" sz="1600" dirty="0"/>
              <a:t>,</a:t>
            </a:r>
            <a:r>
              <a:rPr kumimoji="1" lang="zh-CN" altLang="en-US" sz="1600" dirty="0"/>
              <a:t>例如学区房、地铁房、楼层、老公房、卧室、朝向、满三唯一这些标签</a:t>
            </a:r>
            <a:r>
              <a:rPr kumimoji="1" lang="en-US" altLang="zh-CN" sz="1600" dirty="0"/>
              <a:t>,</a:t>
            </a:r>
            <a:r>
              <a:rPr kumimoji="1" lang="zh-CN" altLang="en-US" sz="1600" dirty="0"/>
              <a:t> 进行复杂维度较高的查询需求</a:t>
            </a:r>
          </a:p>
          <a:p>
            <a:endParaRPr kumimoji="1" lang="zh-CN" altLang="en-US" sz="1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76" y="2618484"/>
            <a:ext cx="3987113" cy="363678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641" y="2618484"/>
            <a:ext cx="5145238" cy="3543419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4720281" y="368231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8864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方案三：</a:t>
            </a:r>
            <a:r>
              <a:rPr kumimoji="1" lang="en-US" altLang="zh-CN" dirty="0" err="1"/>
              <a:t>Es</a:t>
            </a:r>
            <a:r>
              <a:rPr kumimoji="1" lang="en-US" altLang="zh-CN" dirty="0"/>
              <a:t>-Hadoop</a:t>
            </a:r>
            <a:r>
              <a:rPr kumimoji="1" lang="zh-CN" altLang="en-US" dirty="0"/>
              <a:t> 索引方案 数据流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95" y="2227853"/>
            <a:ext cx="9481751" cy="220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4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Es</a:t>
            </a:r>
            <a:r>
              <a:rPr kumimoji="1" lang="en-US" altLang="zh-CN" dirty="0" smtClean="0"/>
              <a:t>-Hadoop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/>
              <a:t>与现有 </a:t>
            </a:r>
            <a:r>
              <a:rPr kumimoji="1" lang="en-US" altLang="zh-CN" dirty="0" smtClean="0"/>
              <a:t>Hadoop</a:t>
            </a:r>
            <a:r>
              <a:rPr kumimoji="1" lang="zh-CN" altLang="en-US" dirty="0" smtClean="0"/>
              <a:t> 生态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24404" y="1238081"/>
            <a:ext cx="3614238" cy="3997466"/>
          </a:xfrm>
        </p:spPr>
        <p:txBody>
          <a:bodyPr/>
          <a:lstStyle/>
          <a:p>
            <a:r>
              <a:rPr kumimoji="1" lang="zh-CN" altLang="en-US" sz="1600" dirty="0"/>
              <a:t>使用 </a:t>
            </a:r>
            <a:r>
              <a:rPr kumimoji="1" lang="en-US" altLang="zh-CN" sz="1600" dirty="0"/>
              <a:t>ES–Hadoop</a:t>
            </a:r>
            <a:r>
              <a:rPr kumimoji="1" lang="zh-CN" altLang="en-US" sz="1600" dirty="0"/>
              <a:t> 方案的几个特点</a:t>
            </a:r>
          </a:p>
          <a:p>
            <a:endParaRPr kumimoji="1" lang="zh-CN" altLang="en-US" sz="1600" dirty="0"/>
          </a:p>
          <a:p>
            <a:r>
              <a:rPr kumimoji="1" lang="zh-CN" altLang="en-US" sz="1600" dirty="0"/>
              <a:t>可以与现有 </a:t>
            </a:r>
            <a:r>
              <a:rPr kumimoji="1" lang="en-US" altLang="zh-CN" sz="1600" dirty="0" err="1"/>
              <a:t>Haoop</a:t>
            </a:r>
            <a:r>
              <a:rPr kumimoji="1" lang="zh-CN" altLang="en-US" sz="1600" dirty="0"/>
              <a:t> 生态的集成</a:t>
            </a:r>
            <a:r>
              <a:rPr kumimoji="1" lang="en-US" altLang="zh-CN" sz="1600" dirty="0"/>
              <a:t>,</a:t>
            </a:r>
            <a:r>
              <a:rPr kumimoji="1" lang="zh-CN" altLang="en-US" sz="1600" dirty="0"/>
              <a:t> 做到承上启下的作用</a:t>
            </a:r>
          </a:p>
          <a:p>
            <a:endParaRPr kumimoji="1" lang="zh-CN" altLang="en-US" sz="1600" dirty="0"/>
          </a:p>
          <a:p>
            <a:pPr marL="457200" indent="-457200">
              <a:buAutoNum type="arabicPeriod"/>
            </a:pPr>
            <a:r>
              <a:rPr kumimoji="1" lang="en-US" altLang="zh-CN" sz="1600" dirty="0"/>
              <a:t>Spark</a:t>
            </a:r>
            <a:r>
              <a:rPr kumimoji="1" lang="zh-CN" altLang="en-US" sz="1600" dirty="0"/>
              <a:t> 可与 </a:t>
            </a:r>
            <a:r>
              <a:rPr kumimoji="1" lang="en-US" altLang="zh-CN" sz="1600" dirty="0"/>
              <a:t>ES</a:t>
            </a:r>
            <a:r>
              <a:rPr kumimoji="1" lang="zh-CN" altLang="en-US" sz="1600" dirty="0"/>
              <a:t> 集成</a:t>
            </a:r>
            <a:r>
              <a:rPr kumimoji="1" lang="en-US" altLang="zh-CN" sz="1600" dirty="0"/>
              <a:t>,</a:t>
            </a:r>
            <a:r>
              <a:rPr kumimoji="1" lang="zh-CN" altLang="en-US" sz="1600" dirty="0"/>
              <a:t> 增加 </a:t>
            </a:r>
            <a:r>
              <a:rPr kumimoji="1" lang="en-US" altLang="zh-CN" sz="1600" dirty="0"/>
              <a:t>Spark</a:t>
            </a:r>
            <a:r>
              <a:rPr kumimoji="1" lang="zh-CN" altLang="en-US" sz="1600" dirty="0"/>
              <a:t> 对复杂维度数据检索数据能力</a:t>
            </a:r>
          </a:p>
          <a:p>
            <a:pPr marL="457200" indent="-457200">
              <a:buAutoNum type="arabicPeriod"/>
            </a:pPr>
            <a:r>
              <a:rPr kumimoji="1" lang="en-US" altLang="zh-CN" sz="1600" dirty="0"/>
              <a:t>Hive</a:t>
            </a:r>
            <a:r>
              <a:rPr kumimoji="1" lang="zh-CN" altLang="en-US" sz="1600" dirty="0"/>
              <a:t> 可与 </a:t>
            </a:r>
            <a:r>
              <a:rPr kumimoji="1" lang="en-US" altLang="zh-CN" sz="1600" dirty="0"/>
              <a:t>ES</a:t>
            </a:r>
            <a:r>
              <a:rPr kumimoji="1" lang="zh-CN" altLang="en-US" sz="1600" dirty="0"/>
              <a:t> 集成加快表级别的检索速度</a:t>
            </a:r>
            <a:r>
              <a:rPr kumimoji="1" lang="en-US" altLang="zh-CN" sz="1600" dirty="0"/>
              <a:t>,</a:t>
            </a:r>
            <a:r>
              <a:rPr kumimoji="1" lang="zh-CN" altLang="en-US" sz="1600" dirty="0"/>
              <a:t>用来补充 </a:t>
            </a:r>
            <a:r>
              <a:rPr kumimoji="1" lang="en-US" altLang="zh-CN" sz="1600" dirty="0" err="1"/>
              <a:t>MapReduce</a:t>
            </a:r>
            <a:r>
              <a:rPr kumimoji="1" lang="zh-CN" altLang="en-US" sz="1600" dirty="0"/>
              <a:t> 的不足</a:t>
            </a:r>
          </a:p>
          <a:p>
            <a:pPr marL="457200" indent="-457200">
              <a:buAutoNum type="arabicPeriod"/>
            </a:pPr>
            <a:r>
              <a:rPr kumimoji="1" lang="en-US" altLang="zh-CN" sz="1600" dirty="0" err="1"/>
              <a:t>HBase</a:t>
            </a:r>
            <a:r>
              <a:rPr kumimoji="1" lang="zh-CN" altLang="en-US" sz="1600" dirty="0"/>
              <a:t> 可与 </a:t>
            </a:r>
            <a:r>
              <a:rPr kumimoji="1" lang="en-US" altLang="zh-CN" sz="1600" dirty="0"/>
              <a:t>ES</a:t>
            </a:r>
            <a:r>
              <a:rPr kumimoji="1" lang="zh-CN" altLang="en-US" sz="1600" dirty="0"/>
              <a:t> 集成</a:t>
            </a:r>
            <a:r>
              <a:rPr kumimoji="1" lang="en-US" altLang="zh-CN" sz="1600" dirty="0"/>
              <a:t>,</a:t>
            </a:r>
            <a:r>
              <a:rPr kumimoji="1" lang="zh-CN" altLang="en-US" sz="1600" dirty="0"/>
              <a:t>达到二级索引的功能</a:t>
            </a:r>
            <a:r>
              <a:rPr kumimoji="1" lang="en-US" altLang="zh-CN" sz="1600" dirty="0"/>
              <a:t>,</a:t>
            </a:r>
            <a:r>
              <a:rPr kumimoji="1" lang="zh-CN" altLang="en-US" sz="1600" dirty="0"/>
              <a:t>弥补 </a:t>
            </a:r>
            <a:r>
              <a:rPr kumimoji="1" lang="en-US" altLang="zh-CN" sz="1600" dirty="0" err="1"/>
              <a:t>HBase</a:t>
            </a:r>
            <a:r>
              <a:rPr kumimoji="1" lang="zh-CN" altLang="en-US" sz="1600" dirty="0"/>
              <a:t> 不能命中索引查询的缺陷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91" y="1095631"/>
            <a:ext cx="7563111" cy="51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69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结论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723183"/>
              </p:ext>
            </p:extLst>
          </p:nvPr>
        </p:nvGraphicFramePr>
        <p:xfrm>
          <a:off x="742946" y="1412776"/>
          <a:ext cx="10051624" cy="418245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12906">
                  <a:extLst>
                    <a:ext uri="{9D8B030D-6E8A-4147-A177-3AD203B41FA5}">
                      <a16:colId xmlns:a16="http://schemas.microsoft.com/office/drawing/2014/main" xmlns="" val="2120937817"/>
                    </a:ext>
                  </a:extLst>
                </a:gridCol>
                <a:gridCol w="2512906">
                  <a:extLst>
                    <a:ext uri="{9D8B030D-6E8A-4147-A177-3AD203B41FA5}">
                      <a16:colId xmlns:a16="http://schemas.microsoft.com/office/drawing/2014/main" xmlns="" val="2014344800"/>
                    </a:ext>
                  </a:extLst>
                </a:gridCol>
                <a:gridCol w="2512906">
                  <a:extLst>
                    <a:ext uri="{9D8B030D-6E8A-4147-A177-3AD203B41FA5}">
                      <a16:colId xmlns:a16="http://schemas.microsoft.com/office/drawing/2014/main" xmlns="" val="640773269"/>
                    </a:ext>
                  </a:extLst>
                </a:gridCol>
                <a:gridCol w="2512906">
                  <a:extLst>
                    <a:ext uri="{9D8B030D-6E8A-4147-A177-3AD203B41FA5}">
                      <a16:colId xmlns:a16="http://schemas.microsoft.com/office/drawing/2014/main" xmlns="" val="3587750302"/>
                    </a:ext>
                  </a:extLst>
                </a:gridCol>
              </a:tblGrid>
              <a:tr h="110712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方案一</a:t>
                      </a:r>
                      <a:r>
                        <a:rPr lang="en-US" altLang="zh-CN" dirty="0" err="1"/>
                        <a:t>mysql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方案二</a:t>
                      </a:r>
                      <a:r>
                        <a:rPr lang="en-US" altLang="zh-CN" dirty="0" err="1"/>
                        <a:t>mdb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方案三</a:t>
                      </a:r>
                      <a:r>
                        <a:rPr lang="en-US" altLang="zh-CN" dirty="0" err="1"/>
                        <a:t>eshadoop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8056546"/>
                  </a:ext>
                </a:extLst>
              </a:tr>
              <a:tr h="61506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模糊查询快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66039992"/>
                  </a:ext>
                </a:extLst>
              </a:tr>
              <a:tr h="61506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维护简单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中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21532281"/>
                  </a:ext>
                </a:extLst>
              </a:tr>
              <a:tr h="61506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开发简单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07008027"/>
                  </a:ext>
                </a:extLst>
              </a:tr>
              <a:tr h="61506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扩展性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11351064"/>
                  </a:ext>
                </a:extLst>
              </a:tr>
              <a:tr h="61506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H</a:t>
                      </a:r>
                      <a:r>
                        <a:rPr lang="en-US" altLang="zh-CN" dirty="0" smtClean="0"/>
                        <a:t>adoop</a:t>
                      </a:r>
                      <a:r>
                        <a:rPr lang="zh-CN" altLang="en-US" dirty="0" smtClean="0"/>
                        <a:t>融</a:t>
                      </a:r>
                      <a:r>
                        <a:rPr lang="zh-CN" altLang="en-US" dirty="0"/>
                        <a:t>合度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2629874"/>
                  </a:ext>
                </a:extLst>
              </a:tr>
            </a:tbl>
          </a:graphicData>
        </a:graphic>
      </p:graphicFrame>
      <p:sp>
        <p:nvSpPr>
          <p:cNvPr id="7" name="星形: 五角 6"/>
          <p:cNvSpPr/>
          <p:nvPr/>
        </p:nvSpPr>
        <p:spPr>
          <a:xfrm>
            <a:off x="9753170" y="92358"/>
            <a:ext cx="1041400" cy="106680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20789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8293</TotalTime>
  <Words>822</Words>
  <Application>Microsoft Macintosh PowerPoint</Application>
  <PresentationFormat>宽屏</PresentationFormat>
  <Paragraphs>69</Paragraphs>
  <Slides>10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Calibri</vt:lpstr>
      <vt:lpstr>黑体</vt:lpstr>
      <vt:lpstr>宋体</vt:lpstr>
      <vt:lpstr>Arial</vt:lpstr>
      <vt:lpstr>1_Office 主题</vt:lpstr>
      <vt:lpstr>自定义设计方案</vt:lpstr>
      <vt:lpstr>1_自定义设计方案</vt:lpstr>
      <vt:lpstr>数据部 - ES Hadoop 搜索服务</vt:lpstr>
      <vt:lpstr>推荐系统遇到的问题</vt:lpstr>
      <vt:lpstr>顾问智能配盘 2.0 待解决的问题</vt:lpstr>
      <vt:lpstr>方案一：MySql 索引表方案</vt:lpstr>
      <vt:lpstr>方案二：MongoDb 索引方案</vt:lpstr>
      <vt:lpstr>方案三：Es-Hadoop 索引方案</vt:lpstr>
      <vt:lpstr>方案三：Es-Hadoop 索引方案 数据流</vt:lpstr>
      <vt:lpstr>Es-Hadoop 与现有 Hadoop 生态</vt:lpstr>
      <vt:lpstr>结论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zhiwen Jiang</dc:creator>
  <cp:lastModifiedBy>Microsoft Office 用户</cp:lastModifiedBy>
  <cp:revision>482</cp:revision>
  <dcterms:created xsi:type="dcterms:W3CDTF">2015-08-28T07:51:35Z</dcterms:created>
  <dcterms:modified xsi:type="dcterms:W3CDTF">2016-08-09T07:22:07Z</dcterms:modified>
</cp:coreProperties>
</file>